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74" r:id="rId2"/>
  </p:sldMasterIdLst>
  <p:notesMasterIdLst>
    <p:notesMasterId r:id="rId29"/>
  </p:notesMasterIdLst>
  <p:handoutMasterIdLst>
    <p:handoutMasterId r:id="rId30"/>
  </p:handoutMasterIdLst>
  <p:sldIdLst>
    <p:sldId id="256" r:id="rId3"/>
    <p:sldId id="311" r:id="rId4"/>
    <p:sldId id="268" r:id="rId5"/>
    <p:sldId id="290" r:id="rId6"/>
    <p:sldId id="286" r:id="rId7"/>
    <p:sldId id="298" r:id="rId8"/>
    <p:sldId id="289" r:id="rId9"/>
    <p:sldId id="291" r:id="rId10"/>
    <p:sldId id="312" r:id="rId11"/>
    <p:sldId id="313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293" r:id="rId22"/>
    <p:sldId id="309" r:id="rId23"/>
    <p:sldId id="310" r:id="rId24"/>
    <p:sldId id="307" r:id="rId25"/>
    <p:sldId id="295" r:id="rId26"/>
    <p:sldId id="294" r:id="rId27"/>
    <p:sldId id="296" r:id="rId2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3740" autoAdjust="0"/>
  </p:normalViewPr>
  <p:slideViewPr>
    <p:cSldViewPr>
      <p:cViewPr>
        <p:scale>
          <a:sx n="70" d="100"/>
          <a:sy n="70" d="100"/>
        </p:scale>
        <p:origin x="739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58C6-6FF4-477F-B0D1-6D5A751537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503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80BEE6-AB64-43A7-BC12-9FF7A40827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273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28775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628775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8888" y="6245225"/>
            <a:ext cx="5616575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45183E-E0AD-4CE2-810C-7951BBCB9A4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3632-3075-4DD7-B5AF-B61FE73B5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86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4176464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98773" y="813111"/>
            <a:ext cx="432047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475656" y="63463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20935" y="15976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 userDrawn="1"/>
        </p:nvSpPr>
        <p:spPr>
          <a:xfrm>
            <a:off x="35496" y="3212976"/>
            <a:ext cx="100811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/>
              <a:t>Attuare un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innovazioni del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conversioni e le scelte da seguire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Pratiche e suggerimenti</a:t>
            </a:r>
          </a:p>
          <a:p>
            <a:r>
              <a:rPr lang="it-IT" sz="800" dirty="0"/>
              <a:t>	</a:t>
            </a:r>
          </a:p>
        </p:txBody>
      </p:sp>
      <p:pic>
        <p:nvPicPr>
          <p:cNvPr id="10" name="Picture 2822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/>
          <a:stretch/>
        </p:blipFill>
        <p:spPr>
          <a:xfrm>
            <a:off x="5908458" y="813111"/>
            <a:ext cx="3209057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4ECB-BD08-4A8B-A426-4B63460ED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8" name="Picture 2" descr="Immagine correla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98" y="133255"/>
            <a:ext cx="1419641" cy="1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3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2F8D-9BA8-4DA8-ACD9-1ACAF01C9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5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158D-F833-4BE8-B033-77900BEDB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44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2CE9-8858-47F0-ACF3-0578412FE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4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4CC3-419D-40CD-8FC3-AA466C9AD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84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028-831B-45FF-B712-EEDF6EBCA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359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D7D7-4D88-49C5-8701-206BE97E4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62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2AA2-5041-4A61-BBE3-B326C6C4B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5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27784" y="260648"/>
            <a:ext cx="6042556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735516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31639" y="6245225"/>
            <a:ext cx="525648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496" y="3212976"/>
            <a:ext cx="100811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Fare laboratorio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le innovazioni di pastorale missionaria in EG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La nuova condizione </a:t>
            </a:r>
            <a:br>
              <a:rPr lang="it-IT" sz="800" b="1" dirty="0" smtClean="0">
                <a:solidFill>
                  <a:schemeClr val="accent2"/>
                </a:solidFill>
              </a:rPr>
            </a:br>
            <a:r>
              <a:rPr lang="it-IT" sz="800" b="1" dirty="0" smtClean="0">
                <a:solidFill>
                  <a:schemeClr val="accent2"/>
                </a:solidFill>
              </a:rPr>
              <a:t>della pastorale missionaria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 smtClean="0">
                <a:solidFill>
                  <a:schemeClr val="accent2"/>
                </a:solidFill>
              </a:rPr>
              <a:t>6 laboratori per attuare la conversione missionaria della pastorale</a:t>
            </a:r>
          </a:p>
        </p:txBody>
      </p:sp>
      <p:pic>
        <p:nvPicPr>
          <p:cNvPr id="8" name="Picture 2822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 b="35802"/>
          <a:stretch/>
        </p:blipFill>
        <p:spPr>
          <a:xfrm>
            <a:off x="1173559" y="285871"/>
            <a:ext cx="1310209" cy="11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27784" y="260648"/>
            <a:ext cx="6042556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735516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31639" y="6245225"/>
            <a:ext cx="525648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496" y="3212976"/>
            <a:ext cx="10081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La EG esortazione missionaria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Lettura del dispositivo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Alcune sottolineature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Impegni di rinnovamento</a:t>
            </a:r>
          </a:p>
        </p:txBody>
      </p:sp>
      <p:pic>
        <p:nvPicPr>
          <p:cNvPr id="8" name="Picture 2822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 b="35802"/>
          <a:stretch/>
        </p:blipFill>
        <p:spPr>
          <a:xfrm>
            <a:off x="1173559" y="285871"/>
            <a:ext cx="1310209" cy="11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A9E-4E5B-4846-8694-32235A9DE9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033F-B401-4DB2-B2F4-F363BEBAC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46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8DCF-8673-4996-98EC-6093014BA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4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236E-DB55-4C29-AAE4-7E5C46AB12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0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0577-78A6-4880-B15C-CBBEC1605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33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0684-004B-482C-A6C3-7A166EA9D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4176464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98773" y="813111"/>
            <a:ext cx="432047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475656" y="63463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20935" y="15976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 userDrawn="1"/>
        </p:nvSpPr>
        <p:spPr>
          <a:xfrm>
            <a:off x="35496" y="3212976"/>
            <a:ext cx="100811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/>
              <a:t>Attuare un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innovazioni del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conversioni e le scelte da seguire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Pratiche e suggerimenti</a:t>
            </a:r>
          </a:p>
          <a:p>
            <a:r>
              <a:rPr lang="it-IT" sz="800" dirty="0"/>
              <a:t>	</a:t>
            </a:r>
          </a:p>
        </p:txBody>
      </p:sp>
      <p:pic>
        <p:nvPicPr>
          <p:cNvPr id="10" name="Picture 2822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/>
          <a:stretch/>
        </p:blipFill>
        <p:spPr>
          <a:xfrm>
            <a:off x="5908458" y="813111"/>
            <a:ext cx="3209057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4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28775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450" y="6245225"/>
            <a:ext cx="540067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245225"/>
            <a:ext cx="123507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7DE19-6792-44C8-A36C-A670199529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055" name="Picture 8" descr="titolo_urbaniana_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5768" y="1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9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CF13D-2971-4B73-887E-1473D51520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EA07A1-97AF-4C7D-B29A-6DB0DD6F593E}" type="slidenum">
              <a:rPr lang="it-IT" b="0" smtClean="0"/>
              <a:pPr eaLnBrk="1" hangingPunct="1"/>
              <a:t>1</a:t>
            </a:fld>
            <a:endParaRPr lang="it-IT" b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1839" y="692696"/>
            <a:ext cx="3536265" cy="4896544"/>
          </a:xfrm>
          <a:noFill/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it-IT" sz="24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400" b="1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Sognate </a:t>
            </a:r>
            <a:r>
              <a:rPr lang="it-IT" sz="2400" b="1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</a:t>
            </a:r>
            <a:r>
              <a:rPr lang="it-IT" sz="2400" b="1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 questa Chiesa”.</a:t>
            </a:r>
            <a:r>
              <a:rPr lang="it-IT" sz="24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una progettualità missionaria alla luce dell’</a:t>
            </a:r>
            <a:r>
              <a:rPr lang="it-IT" sz="1800" kern="1400" spc="-50" dirty="0" err="1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Evangelii</a:t>
            </a:r>
            <a:r>
              <a:rPr lang="it-IT" sz="1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1400" spc="-50" dirty="0" err="1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Gaudium</a:t>
            </a:r>
            <a:r>
              <a:rPr lang="it-IT" sz="1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 di approfondimento</a:t>
            </a:r>
            <a:r>
              <a:rPr lang="it-IT" sz="4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9° Convegno nazionale dei direttori e delle equipe dei CMD. Sacrofano di Roma 8-10 giugno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Restituzione dei lavori </a:t>
            </a:r>
            <a:endParaRPr lang="it-IT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4" name="Segnaposto data 2"/>
          <p:cNvSpPr>
            <a:spLocks noGrp="1"/>
          </p:cNvSpPr>
          <p:nvPr>
            <p:ph type="dt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www.lucianomeddi.eu</a:t>
            </a:r>
          </a:p>
        </p:txBody>
      </p:sp>
      <p:pic>
        <p:nvPicPr>
          <p:cNvPr id="7" name="Picture 282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620688"/>
            <a:ext cx="3254425" cy="5139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piste di ricerca dei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6 laboratori</a:t>
            </a:r>
          </a:p>
          <a:p>
            <a:r>
              <a:rPr lang="it-IT" b="1" dirty="0"/>
              <a:t>1)      LA PROGETTAZIONE MISSIONARIA DIOCESANA: NUOVI COMPITI PER IL CMD</a:t>
            </a:r>
            <a:endParaRPr lang="it-IT" dirty="0"/>
          </a:p>
          <a:p>
            <a:r>
              <a:rPr lang="it-IT" b="1" dirty="0"/>
              <a:t>2)      “DISCEPOLI-MISSIONARI”: IL BISOGNO DI QUALIFICARE L’AGGETTIVO MISSIONARIO. PER UNA NUOVA DESCRIZIONE DELLA VOCAZIONE CRISTIANA</a:t>
            </a:r>
            <a:endParaRPr lang="it-IT" dirty="0"/>
          </a:p>
          <a:p>
            <a:r>
              <a:rPr lang="it-IT" b="1" dirty="0"/>
              <a:t>3)      RENDERE MISSIONARIA LA PROGETTAZIONE PASTORALE DIOCESANA E PARROCCHIALE</a:t>
            </a:r>
            <a:endParaRPr lang="it-IT" dirty="0"/>
          </a:p>
          <a:p>
            <a:r>
              <a:rPr lang="it-IT" b="1" dirty="0"/>
              <a:t>4)      LA COMUNITA’ RENDE PRESENTE L’AMORE DI DIO. COLLABORARE PER UNA “COMUNE TESTIMONIANZA”</a:t>
            </a:r>
            <a:endParaRPr lang="it-IT" dirty="0"/>
          </a:p>
          <a:p>
            <a:r>
              <a:rPr lang="it-IT" b="1" dirty="0"/>
              <a:t>5)    PROPORRE LA FEDE: IL PRIMO ANNUNCIO, FIGURA E COMPITO</a:t>
            </a:r>
            <a:endParaRPr lang="it-IT" dirty="0"/>
          </a:p>
          <a:p>
            <a:r>
              <a:rPr lang="it-IT" b="1" dirty="0"/>
              <a:t>6)    IL GRUPPO DI ANIMAZIONE E COOPERAZIONE MISSIONARIA: COME QUALIFICARE LA FORMAZIONE?</a:t>
            </a:r>
            <a:endParaRPr lang="it-IT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54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1) LA PROGETTAZIONE MISSIONARIA DIOCESANA: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NUOVI COMPITI PER IL </a:t>
            </a:r>
            <a:r>
              <a:rPr lang="it-IT" b="1" dirty="0" smtClean="0">
                <a:solidFill>
                  <a:srgbClr val="FF0000"/>
                </a:solidFill>
              </a:rPr>
              <a:t>CMD</a:t>
            </a:r>
          </a:p>
          <a:p>
            <a:r>
              <a:rPr lang="it-IT" dirty="0" smtClean="0"/>
              <a:t>donare una visione integrale di missione (1A), oltre gli stereotipi</a:t>
            </a:r>
          </a:p>
          <a:p>
            <a:pPr lvl="0"/>
            <a:r>
              <a:rPr lang="it-IT" dirty="0"/>
              <a:t>Tessere relazioni con gli altri uffici pastorali, a livello diocesano e </a:t>
            </a:r>
            <a:r>
              <a:rPr lang="it-IT" dirty="0" smtClean="0"/>
              <a:t>regionale; Costituire un </a:t>
            </a:r>
            <a:r>
              <a:rPr lang="it-IT" dirty="0"/>
              <a:t>“laboratorio” permanente di pastorale </a:t>
            </a:r>
            <a:r>
              <a:rPr lang="it-IT" dirty="0" smtClean="0"/>
              <a:t>integrata (1B)</a:t>
            </a:r>
          </a:p>
          <a:p>
            <a:r>
              <a:rPr lang="it-IT" dirty="0" smtClean="0"/>
              <a:t>Offrire alla diocesi un </a:t>
            </a:r>
            <a:r>
              <a:rPr lang="it-IT" dirty="0"/>
              <a:t>progetto di animazione </a:t>
            </a:r>
            <a:r>
              <a:rPr lang="it-IT" dirty="0" smtClean="0"/>
              <a:t>missionaria per </a:t>
            </a:r>
            <a:r>
              <a:rPr lang="it-IT" dirty="0" err="1"/>
              <a:t>ri</a:t>
            </a:r>
            <a:r>
              <a:rPr lang="it-IT" dirty="0"/>
              <a:t>-donare alla chiesa la propria natura </a:t>
            </a:r>
            <a:r>
              <a:rPr lang="it-IT" dirty="0" smtClean="0"/>
              <a:t>missionaria; una </a:t>
            </a:r>
            <a:r>
              <a:rPr lang="it-IT" dirty="0"/>
              <a:t>progettazione che ci permetta di raggiungere la gente. </a:t>
            </a:r>
            <a:r>
              <a:rPr lang="it-IT" dirty="0" smtClean="0"/>
              <a:t>«Da </a:t>
            </a:r>
            <a:r>
              <a:rPr lang="it-IT" dirty="0"/>
              <a:t>gabbia a grembo!” </a:t>
            </a:r>
            <a:r>
              <a:rPr lang="it-IT" dirty="0" smtClean="0"/>
              <a:t>(1C)</a:t>
            </a:r>
          </a:p>
          <a:p>
            <a:endParaRPr lang="it-IT" dirty="0"/>
          </a:p>
          <a:p>
            <a:r>
              <a:rPr lang="it-IT" i="1" dirty="0" smtClean="0"/>
              <a:t>1A</a:t>
            </a:r>
            <a:r>
              <a:rPr lang="it-IT" i="1" dirty="0"/>
              <a:t>: sguardo positivo a quello che c’è all’esterno di noi</a:t>
            </a:r>
          </a:p>
          <a:p>
            <a:r>
              <a:rPr lang="it-IT" i="1" dirty="0"/>
              <a:t>1B: EG è la bussola</a:t>
            </a:r>
          </a:p>
          <a:p>
            <a:r>
              <a:rPr lang="it-IT" i="1" dirty="0" smtClean="0"/>
              <a:t>1C</a:t>
            </a:r>
            <a:r>
              <a:rPr lang="it-IT" i="1" dirty="0"/>
              <a:t>: la </a:t>
            </a:r>
            <a:r>
              <a:rPr lang="it-IT" i="1" dirty="0" err="1"/>
              <a:t>missionarietà</a:t>
            </a:r>
            <a:r>
              <a:rPr lang="it-IT" i="1" dirty="0"/>
              <a:t> che nasce dal </a:t>
            </a:r>
            <a:r>
              <a:rPr lang="it-IT" i="1" dirty="0" smtClean="0"/>
              <a:t>battesimo</a:t>
            </a:r>
          </a:p>
          <a:p>
            <a:endParaRPr lang="it-IT" i="1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Essere riconosciuti come lievito missionario!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78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2)      “DISCEPOLI-MISSIONARI”: IL BISOGNO DI QUALIFICARE L’AGGETTIVO MISSIONARIO. PER UNA NUOVA DESCRIZIONE DELLA VOCAZIONE CRISTIANA</a:t>
            </a:r>
          </a:p>
          <a:p>
            <a:r>
              <a:rPr lang="it-IT" dirty="0" smtClean="0"/>
              <a:t>la natura </a:t>
            </a:r>
            <a:r>
              <a:rPr lang="it-IT" dirty="0" err="1" smtClean="0"/>
              <a:t>pre</a:t>
            </a:r>
            <a:r>
              <a:rPr lang="it-IT" dirty="0" smtClean="0"/>
              <a:t>-pasquale </a:t>
            </a:r>
            <a:r>
              <a:rPr lang="it-IT" dirty="0"/>
              <a:t>del discepolato</a:t>
            </a:r>
          </a:p>
          <a:p>
            <a:r>
              <a:rPr lang="it-IT" dirty="0"/>
              <a:t>La passione per Cristo fa il discepolo e  la passione per la gente fa il missionario</a:t>
            </a:r>
          </a:p>
          <a:p>
            <a:r>
              <a:rPr lang="it-IT" dirty="0"/>
              <a:t>Bisogna accogliere il grido delle povertà della gente e della madre terra.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chiesa si rivolge </a:t>
            </a:r>
            <a:r>
              <a:rPr lang="it-IT" dirty="0" smtClean="0"/>
              <a:t>all'oppresso</a:t>
            </a:r>
          </a:p>
          <a:p>
            <a:endParaRPr lang="it-IT" dirty="0"/>
          </a:p>
          <a:p>
            <a:r>
              <a:rPr lang="it-IT" i="1" dirty="0"/>
              <a:t>Torna sempre la centralità della Parola di </a:t>
            </a:r>
            <a:r>
              <a:rPr lang="it-IT" i="1" dirty="0" smtClean="0"/>
              <a:t>Dio</a:t>
            </a:r>
          </a:p>
          <a:p>
            <a:endParaRPr lang="it-IT" i="1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= primato del Vangelo, primato della fede di Gesù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16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3)</a:t>
            </a:r>
            <a:r>
              <a:rPr lang="it-IT" b="1" dirty="0">
                <a:solidFill>
                  <a:srgbClr val="FF0000"/>
                </a:solidFill>
              </a:rPr>
              <a:t> RENDERE MISSIONARIA LA PROGETTAZIONE PASTORALE DIOCESANA E </a:t>
            </a:r>
            <a:r>
              <a:rPr lang="it-IT" b="1" dirty="0" smtClean="0">
                <a:solidFill>
                  <a:srgbClr val="FF0000"/>
                </a:solidFill>
              </a:rPr>
              <a:t>PARROCCHIALE</a:t>
            </a:r>
          </a:p>
          <a:p>
            <a:r>
              <a:rPr lang="it-IT" dirty="0"/>
              <a:t>Le pastorali diocesane danno risposte </a:t>
            </a:r>
            <a:r>
              <a:rPr lang="it-IT" dirty="0" smtClean="0"/>
              <a:t>autoreferenziali; Non </a:t>
            </a:r>
            <a:r>
              <a:rPr lang="it-IT" dirty="0"/>
              <a:t>ci si lascia evangelizzare, provocare, interrogare </a:t>
            </a:r>
            <a:r>
              <a:rPr lang="it-IT" dirty="0" smtClean="0"/>
              <a:t>dall’altro; Non </a:t>
            </a:r>
            <a:r>
              <a:rPr lang="it-IT" dirty="0"/>
              <a:t>si lascia emergere la convivialità delle differenze</a:t>
            </a:r>
            <a:r>
              <a:rPr lang="it-IT" dirty="0" smtClean="0"/>
              <a:t>. (3C)</a:t>
            </a:r>
          </a:p>
          <a:p>
            <a:r>
              <a:rPr lang="it-IT" dirty="0" smtClean="0"/>
              <a:t>Indicatori: accoglienza  integrazione, apertura al mondo, attività ecumenica e interreligiosa, centralità di Cristo (3A)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43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3)</a:t>
            </a:r>
            <a:r>
              <a:rPr lang="it-IT" sz="1600" b="1" dirty="0">
                <a:solidFill>
                  <a:srgbClr val="FF0000"/>
                </a:solidFill>
              </a:rPr>
              <a:t> RENDERE MISSIONARIA LA PROGETTAZIONE PASTORALE DIOCESANA E </a:t>
            </a:r>
            <a:r>
              <a:rPr lang="it-IT" sz="1600" b="1" dirty="0" smtClean="0">
                <a:solidFill>
                  <a:srgbClr val="FF0000"/>
                </a:solidFill>
              </a:rPr>
              <a:t>PARROCCHIALE</a:t>
            </a:r>
          </a:p>
          <a:p>
            <a:r>
              <a:rPr lang="it-IT" sz="1600" dirty="0" smtClean="0"/>
              <a:t>La progettazione missionaria è fatta di:</a:t>
            </a:r>
            <a:br>
              <a:rPr lang="it-IT" sz="1600" dirty="0" smtClean="0"/>
            </a:br>
            <a:r>
              <a:rPr lang="it-IT" sz="1600" dirty="0"/>
              <a:t>Sguardo ottimista e speranzoso sulla realtà, è lo </a:t>
            </a:r>
            <a:r>
              <a:rPr lang="it-IT" sz="1600" u="sng" dirty="0"/>
              <a:t>Spirito</a:t>
            </a:r>
            <a:r>
              <a:rPr lang="it-IT" sz="1600" dirty="0"/>
              <a:t> che agisce è Dio che </a:t>
            </a:r>
            <a:r>
              <a:rPr lang="it-IT" sz="1600" dirty="0" smtClean="0"/>
              <a:t>salva; Non </a:t>
            </a:r>
            <a:r>
              <a:rPr lang="it-IT" sz="1600" dirty="0"/>
              <a:t>aspetta, ma </a:t>
            </a:r>
            <a:r>
              <a:rPr lang="it-IT" sz="1600" u="sng" dirty="0"/>
              <a:t>va incontro</a:t>
            </a:r>
            <a:r>
              <a:rPr lang="it-IT" sz="1600" dirty="0"/>
              <a:t>, coglie le questioni comuni, le opportunità </a:t>
            </a:r>
          </a:p>
          <a:p>
            <a:r>
              <a:rPr lang="it-IT" sz="1600" dirty="0"/>
              <a:t>Testimonia il Dio che ha incontrato</a:t>
            </a:r>
          </a:p>
          <a:p>
            <a:r>
              <a:rPr lang="it-IT" sz="1600" dirty="0"/>
              <a:t>Parte dalla </a:t>
            </a:r>
            <a:r>
              <a:rPr lang="it-IT" sz="1600" u="sng" dirty="0"/>
              <a:t>centralità della parola di </a:t>
            </a:r>
            <a:r>
              <a:rPr lang="it-IT" sz="1600" u="sng" dirty="0" smtClean="0"/>
              <a:t>Dio e </a:t>
            </a:r>
            <a:r>
              <a:rPr lang="it-IT" sz="1600" dirty="0" smtClean="0"/>
              <a:t>Annuncia </a:t>
            </a:r>
            <a:r>
              <a:rPr lang="it-IT" sz="1600" dirty="0"/>
              <a:t>l’amore di Dio</a:t>
            </a:r>
          </a:p>
          <a:p>
            <a:r>
              <a:rPr lang="it-IT" sz="1600" u="sng" dirty="0"/>
              <a:t>Attenta al </a:t>
            </a:r>
            <a:r>
              <a:rPr lang="it-IT" sz="1600" u="sng" dirty="0" smtClean="0"/>
              <a:t>linguaggio, Mette </a:t>
            </a:r>
            <a:r>
              <a:rPr lang="it-IT" sz="1600" u="sng" dirty="0"/>
              <a:t>al centro la persona</a:t>
            </a:r>
            <a:endParaRPr lang="it-IT" sz="1600" dirty="0"/>
          </a:p>
          <a:p>
            <a:r>
              <a:rPr lang="it-IT" sz="1600" u="sng" dirty="0"/>
              <a:t>Attenta ai poveri, ai migranti, ai problemi del mondo</a:t>
            </a:r>
            <a:endParaRPr lang="it-IT" sz="1600" dirty="0"/>
          </a:p>
          <a:p>
            <a:r>
              <a:rPr lang="it-IT" sz="1600" u="sng" dirty="0"/>
              <a:t>Lavora in rete, cerca collaborazioni</a:t>
            </a:r>
            <a:endParaRPr lang="it-IT" sz="1600" dirty="0"/>
          </a:p>
          <a:p>
            <a:r>
              <a:rPr lang="it-IT" sz="1600" dirty="0"/>
              <a:t>È fatta di </a:t>
            </a:r>
            <a:r>
              <a:rPr lang="it-IT" sz="1600" u="sng" dirty="0"/>
              <a:t>presenza e vicinanza</a:t>
            </a:r>
            <a:r>
              <a:rPr lang="it-IT" sz="1600" dirty="0"/>
              <a:t> </a:t>
            </a:r>
            <a:r>
              <a:rPr lang="it-IT" sz="1600" dirty="0" smtClean="0"/>
              <a:t>(3B)</a:t>
            </a:r>
          </a:p>
          <a:p>
            <a:endParaRPr lang="it-IT" sz="1600" dirty="0"/>
          </a:p>
          <a:p>
            <a:r>
              <a:rPr lang="it-IT" sz="1200" i="1" dirty="0" smtClean="0"/>
              <a:t>3A</a:t>
            </a:r>
            <a:r>
              <a:rPr lang="it-IT" sz="1200" i="1" dirty="0"/>
              <a:t>: siamo in una fase di passaggio, dipende anche da noi</a:t>
            </a:r>
          </a:p>
          <a:p>
            <a:r>
              <a:rPr lang="it-IT" sz="1200" i="1" dirty="0"/>
              <a:t>3B: Centralità della parola e lavoro in rete</a:t>
            </a:r>
          </a:p>
          <a:p>
            <a:r>
              <a:rPr lang="it-IT" sz="1200" i="1" dirty="0" smtClean="0"/>
              <a:t>3C</a:t>
            </a:r>
            <a:r>
              <a:rPr lang="it-IT" sz="1200" i="1" dirty="0"/>
              <a:t>: </a:t>
            </a:r>
            <a:r>
              <a:rPr lang="it-IT" sz="1200" i="1" dirty="0" err="1"/>
              <a:t>itineranza</a:t>
            </a:r>
            <a:r>
              <a:rPr lang="it-IT" sz="1200" i="1" dirty="0"/>
              <a:t> e apertura al </a:t>
            </a:r>
            <a:r>
              <a:rPr lang="it-IT" sz="1200" i="1" dirty="0" smtClean="0"/>
              <a:t>dialogo </a:t>
            </a:r>
            <a:endParaRPr lang="it-IT" sz="1600" i="1" dirty="0"/>
          </a:p>
          <a:p>
            <a:pPr marL="0" indent="0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= la promessa di Gesù proposta, iniziata, formata, condivisa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pPr lvl="0"/>
            <a:endParaRPr lang="it-IT" sz="1600" dirty="0"/>
          </a:p>
          <a:p>
            <a:endParaRPr lang="it-IT" sz="1600" b="1" dirty="0" smtClean="0"/>
          </a:p>
          <a:p>
            <a:endParaRPr lang="it-IT" sz="16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85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4) </a:t>
            </a:r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COMUNITA’ RENDE PRESENTE L’AMORE DI DIO. COLLABORARE PER UNA “COMUNE TESTIMONIANZA”</a:t>
            </a:r>
          </a:p>
          <a:p>
            <a:r>
              <a:rPr lang="it-IT" dirty="0" smtClean="0"/>
              <a:t>Testimoniamo il processo salvifico a partire dalla nostra esperienza di fede</a:t>
            </a:r>
          </a:p>
          <a:p>
            <a:pPr lvl="1"/>
            <a:r>
              <a:rPr lang="it-IT" dirty="0" smtClean="0"/>
              <a:t>1</a:t>
            </a:r>
            <a:r>
              <a:rPr lang="it-IT" dirty="0"/>
              <a:t>. La testimonianza di misericordia restituisce dignità umana.</a:t>
            </a:r>
          </a:p>
          <a:p>
            <a:pPr lvl="1"/>
            <a:r>
              <a:rPr lang="it-IT" dirty="0"/>
              <a:t>2. Testimonianza </a:t>
            </a:r>
            <a:r>
              <a:rPr lang="it-IT" dirty="0" err="1"/>
              <a:t>é</a:t>
            </a:r>
            <a:r>
              <a:rPr lang="it-IT" dirty="0"/>
              <a:t> relazione </a:t>
            </a:r>
            <a:endParaRPr lang="it-IT" dirty="0" smtClean="0"/>
          </a:p>
          <a:p>
            <a:pPr lvl="1"/>
            <a:r>
              <a:rPr lang="it-IT" dirty="0" smtClean="0"/>
              <a:t>3</a:t>
            </a:r>
            <a:r>
              <a:rPr lang="it-IT" dirty="0"/>
              <a:t>. </a:t>
            </a:r>
            <a:r>
              <a:rPr lang="it-IT" dirty="0" err="1" smtClean="0"/>
              <a:t>é</a:t>
            </a:r>
            <a:r>
              <a:rPr lang="it-IT" dirty="0" smtClean="0"/>
              <a:t> </a:t>
            </a:r>
            <a:r>
              <a:rPr lang="it-IT" dirty="0"/>
              <a:t>profonda esperienza di incontro: </a:t>
            </a:r>
            <a:r>
              <a:rPr lang="it-IT" dirty="0" err="1"/>
              <a:t>Gesú</a:t>
            </a:r>
            <a:r>
              <a:rPr lang="it-IT" dirty="0"/>
              <a:t> </a:t>
            </a:r>
            <a:r>
              <a:rPr lang="it-IT" dirty="0" err="1"/>
              <a:t>é</a:t>
            </a:r>
            <a:r>
              <a:rPr lang="it-IT" dirty="0"/>
              <a:t> risorto!</a:t>
            </a:r>
          </a:p>
          <a:p>
            <a:pPr lvl="1"/>
            <a:r>
              <a:rPr lang="it-IT" dirty="0"/>
              <a:t>4.Risignificando pratiche di </a:t>
            </a:r>
            <a:r>
              <a:rPr lang="it-IT" dirty="0" err="1"/>
              <a:t>ministerialita'</a:t>
            </a:r>
            <a:r>
              <a:rPr lang="it-IT" dirty="0"/>
              <a:t> diffusa...ordinata e non ordinata</a:t>
            </a:r>
            <a:r>
              <a:rPr lang="it-IT" dirty="0" smtClean="0"/>
              <a:t>...</a:t>
            </a:r>
          </a:p>
          <a:p>
            <a:r>
              <a:rPr lang="it-IT" i="1" dirty="0"/>
              <a:t>Testimonianza è possibile crescere nella fede in profonda </a:t>
            </a:r>
            <a:r>
              <a:rPr lang="it-IT" i="1" dirty="0" smtClean="0"/>
              <a:t>differenza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= la vita nuova contenuto della testimonianza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09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5)    PROPORRE LA FEDE: IL PRIMO ANNUNCIO, FIGURA E COMPITO</a:t>
            </a:r>
          </a:p>
          <a:p>
            <a:r>
              <a:rPr lang="it-IT" dirty="0" smtClean="0"/>
              <a:t>1</a:t>
            </a:r>
            <a:r>
              <a:rPr lang="it-IT" dirty="0"/>
              <a:t>. Primo annuncio...primo perché è il </a:t>
            </a:r>
            <a:r>
              <a:rPr lang="it-IT" dirty="0" smtClean="0"/>
              <a:t>principale, è </a:t>
            </a:r>
            <a:r>
              <a:rPr lang="it-IT" dirty="0"/>
              <a:t>una relazione di Amore, fatta di piccoli amori...</a:t>
            </a:r>
          </a:p>
          <a:p>
            <a:r>
              <a:rPr lang="it-IT" dirty="0"/>
              <a:t>2. Questa relazione d'amore comporta:</a:t>
            </a:r>
          </a:p>
          <a:p>
            <a:pPr lvl="1"/>
            <a:r>
              <a:rPr lang="it-IT" dirty="0"/>
              <a:t>a) Andare a vedere...andare a incontrare l'altro...stare nella casa dell'altro e scoprire che il Signore è  presente nelle persone e nella storia prima di me.</a:t>
            </a:r>
          </a:p>
          <a:p>
            <a:pPr lvl="1"/>
            <a:r>
              <a:rPr lang="it-IT" dirty="0"/>
              <a:t>b) Prima di parlare di Gesù,  scoprire che io lo incontro nell'altro, uscire per toccare la carne dell'altro (Mt 25).</a:t>
            </a:r>
          </a:p>
          <a:p>
            <a:pPr lvl="1"/>
            <a:r>
              <a:rPr lang="it-IT" dirty="0"/>
              <a:t>c) Portare la vita buona del vangelo nella vita buona della gente.</a:t>
            </a:r>
          </a:p>
          <a:p>
            <a:pPr lvl="1"/>
            <a:r>
              <a:rPr lang="it-IT" dirty="0"/>
              <a:t>d) Dare spazio ai laici e alle famiglie...loro sono i principali "ministri" di questa pastorale.</a:t>
            </a:r>
          </a:p>
          <a:p>
            <a:pPr lvl="1"/>
            <a:r>
              <a:rPr lang="it-IT" dirty="0"/>
              <a:t>e)  Chiediamoci: che cosa ci chiede la gente? Come interessare i giovani per il Vangelo</a:t>
            </a:r>
            <a:r>
              <a:rPr lang="it-IT" dirty="0" smtClean="0"/>
              <a:t>?</a:t>
            </a:r>
          </a:p>
          <a:p>
            <a:r>
              <a:rPr lang="it-IT" i="1" dirty="0"/>
              <a:t>primo annuncio è perché è principale, fondamentale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= Il primo annuncio è un annuncio nuovo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87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6)    </a:t>
            </a:r>
            <a:r>
              <a:rPr lang="it-IT" b="1" dirty="0">
                <a:solidFill>
                  <a:srgbClr val="FF0000"/>
                </a:solidFill>
              </a:rPr>
              <a:t>IL GRUPPO DI ANIMAZIONE E COOPERAZIONE MISSIONARIA: COME QUALIFICARE LA FORMAZIONE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  <a:p>
            <a:endParaRPr lang="it-IT" b="1" u="sng" dirty="0">
              <a:solidFill>
                <a:srgbClr val="FF0000"/>
              </a:solidFill>
            </a:endParaRPr>
          </a:p>
          <a:p>
            <a:r>
              <a:rPr lang="it-IT" b="1" dirty="0" smtClean="0"/>
              <a:t>Chi </a:t>
            </a:r>
            <a:r>
              <a:rPr lang="it-IT" b="1" dirty="0"/>
              <a:t>forma? </a:t>
            </a:r>
            <a:r>
              <a:rPr lang="it-IT" dirty="0"/>
              <a:t>1. Il CMD, </a:t>
            </a:r>
            <a:r>
              <a:rPr lang="it-IT" dirty="0" err="1"/>
              <a:t>Missio</a:t>
            </a:r>
            <a:r>
              <a:rPr lang="it-IT" dirty="0"/>
              <a:t>, CUM, gli Organismi Missionari Nazionali. 2. Cercare la collaborazione di altri agenti 3. I sacerdoti stranieri presenti nei nostri territori. 4. I </a:t>
            </a:r>
            <a:r>
              <a:rPr lang="it-IT" dirty="0" err="1"/>
              <a:t>fidei</a:t>
            </a:r>
            <a:r>
              <a:rPr lang="it-IT" dirty="0"/>
              <a:t> </a:t>
            </a:r>
            <a:r>
              <a:rPr lang="it-IT" dirty="0" err="1"/>
              <a:t>donum</a:t>
            </a:r>
            <a:r>
              <a:rPr lang="it-IT" dirty="0"/>
              <a:t> rientrati, 5. I missionari degli Istituti missionari. 6. Alcune persone qualificate per alcuni aspetti particolari</a:t>
            </a:r>
            <a:r>
              <a:rPr lang="it-IT" dirty="0" smtClean="0"/>
              <a:t>. (6B)</a:t>
            </a:r>
          </a:p>
          <a:p>
            <a:r>
              <a:rPr lang="it-IT" dirty="0" smtClean="0"/>
              <a:t>la </a:t>
            </a:r>
            <a:r>
              <a:rPr lang="it-IT" dirty="0"/>
              <a:t>formazione deve avere più dimensioni: spirituale (Parola di Dio al centro), culturale (conoscenze, competenze specifiche, temi vari), servizio/testimonianza di vita.</a:t>
            </a:r>
          </a:p>
          <a:p>
            <a:r>
              <a:rPr lang="it-IT" dirty="0"/>
              <a:t>A partire dalle difficoltà riscontrate, una proposta è quella di avere un linguaggio/obiettivo comune, per il quale è necessaria una formazione comune</a:t>
            </a:r>
          </a:p>
          <a:p>
            <a:pPr lvl="0"/>
            <a:r>
              <a:rPr lang="it-IT" dirty="0"/>
              <a:t>Elaborazione di una proposta condivisa a livello nazionale su cui verificarsi come formatori (es. dopo due anni</a:t>
            </a:r>
            <a:r>
              <a:rPr lang="it-IT" dirty="0" smtClean="0"/>
              <a:t>). (6A)</a:t>
            </a:r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31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6)    </a:t>
            </a:r>
            <a:r>
              <a:rPr lang="it-IT" b="1" dirty="0">
                <a:solidFill>
                  <a:srgbClr val="FF0000"/>
                </a:solidFill>
              </a:rPr>
              <a:t>IL GRUPPO DI ANIMAZIONE E COOPERAZIONE MISSIONARIA: COME QUALIFICARE LA FORMAZIONE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Coinvolgimento dei laici (corresponsabilità e investimento nella </a:t>
            </a:r>
            <a:r>
              <a:rPr lang="it-IT" dirty="0" smtClean="0"/>
              <a:t>formazione); Formazione </a:t>
            </a:r>
            <a:r>
              <a:rPr lang="it-IT" dirty="0"/>
              <a:t>itinerante per facilitare la partecipazione</a:t>
            </a:r>
            <a:r>
              <a:rPr lang="it-IT" dirty="0" smtClean="0"/>
              <a:t>. (6A)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Formazione </a:t>
            </a:r>
            <a:r>
              <a:rPr lang="it-IT" dirty="0"/>
              <a:t>differenziata \formazione e </a:t>
            </a:r>
            <a:r>
              <a:rPr lang="it-IT" dirty="0" smtClean="0"/>
              <a:t>informazione missionaria</a:t>
            </a:r>
          </a:p>
          <a:p>
            <a:r>
              <a:rPr lang="it-IT" dirty="0" smtClean="0"/>
              <a:t>A </a:t>
            </a:r>
            <a:r>
              <a:rPr lang="it-IT" dirty="0"/>
              <a:t>livello diocesano pensando all’aspetto della progettualità fare un progetto formativo in qualche modo </a:t>
            </a:r>
            <a:r>
              <a:rPr lang="it-IT" dirty="0" smtClean="0"/>
              <a:t>comune</a:t>
            </a:r>
          </a:p>
          <a:p>
            <a:r>
              <a:rPr lang="it-IT" dirty="0" smtClean="0"/>
              <a:t>Formazione </a:t>
            </a:r>
            <a:r>
              <a:rPr lang="it-IT" dirty="0"/>
              <a:t>all’interculturalità, multiculturalità ed </a:t>
            </a:r>
            <a:r>
              <a:rPr lang="it-IT" dirty="0" smtClean="0"/>
              <a:t>ecumenismo</a:t>
            </a:r>
          </a:p>
          <a:p>
            <a:r>
              <a:rPr lang="it-IT" dirty="0" smtClean="0"/>
              <a:t>Non </a:t>
            </a:r>
            <a:r>
              <a:rPr lang="it-IT" dirty="0"/>
              <a:t>essere assenti dall’area dei social media. </a:t>
            </a:r>
            <a:endParaRPr lang="it-IT" dirty="0" smtClean="0"/>
          </a:p>
          <a:p>
            <a:r>
              <a:rPr lang="it-IT" dirty="0" smtClean="0"/>
              <a:t>Una </a:t>
            </a:r>
            <a:r>
              <a:rPr lang="it-IT" dirty="0"/>
              <a:t>formazione che renda coscienti </a:t>
            </a:r>
            <a:endParaRPr lang="it-IT" dirty="0" smtClean="0"/>
          </a:p>
          <a:p>
            <a:r>
              <a:rPr lang="it-IT" dirty="0" smtClean="0"/>
              <a:t>istituire </a:t>
            </a:r>
            <a:r>
              <a:rPr lang="it-IT" dirty="0"/>
              <a:t>dei Corsi di formazione missionaria nelle Scuole e Istituti di teologia e Scienze </a:t>
            </a:r>
            <a:r>
              <a:rPr lang="it-IT" dirty="0" smtClean="0"/>
              <a:t>religiose (6B)</a:t>
            </a:r>
          </a:p>
          <a:p>
            <a:endParaRPr lang="it-IT" dirty="0"/>
          </a:p>
          <a:p>
            <a:r>
              <a:rPr lang="it-IT" i="1" dirty="0" smtClean="0"/>
              <a:t>una </a:t>
            </a:r>
            <a:r>
              <a:rPr lang="it-IT" i="1" dirty="0"/>
              <a:t>formazione itinerante</a:t>
            </a:r>
          </a:p>
          <a:p>
            <a:r>
              <a:rPr lang="it-IT" i="1" dirty="0" smtClean="0"/>
              <a:t>la </a:t>
            </a:r>
            <a:r>
              <a:rPr lang="it-IT" i="1" dirty="0"/>
              <a:t>convinzione della </a:t>
            </a:r>
            <a:r>
              <a:rPr lang="it-IT" i="1" dirty="0" smtClean="0"/>
              <a:t>formazione</a:t>
            </a: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= La formazione via della missione</a:t>
            </a:r>
            <a:endParaRPr lang="it-IT" b="1" dirty="0">
              <a:solidFill>
                <a:srgbClr val="FF0000"/>
              </a:solidFill>
            </a:endParaRPr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22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3.2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Cosa abbiamo proposto?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Visione integrale di missione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Interazione diocesana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Centralità della parole e del discepolato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Inserire nei percorsi diocesani gli elementi della missione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Rivedere il senso di primo annuncio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Rinforzare, declinare e contestualizzare i percorsi formativi</a:t>
            </a:r>
            <a:endParaRPr lang="it-IT" dirty="0"/>
          </a:p>
          <a:p>
            <a:endParaRPr lang="it-IT" dirty="0"/>
          </a:p>
          <a:p>
            <a:pPr lvl="0"/>
            <a:endParaRPr lang="it-IT" dirty="0"/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17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b="1" dirty="0"/>
              <a:t>Sognare!</a:t>
            </a:r>
            <a:br>
              <a:rPr lang="it-IT" sz="6000" b="1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it-IT" b="1" dirty="0" smtClean="0"/>
              <a:t>Avere visioni, avere </a:t>
            </a:r>
            <a:r>
              <a:rPr lang="it-IT" b="1" i="1" dirty="0" err="1" smtClean="0"/>
              <a:t>vision</a:t>
            </a:r>
            <a:endParaRPr lang="it-IT" b="1" dirty="0" smtClean="0"/>
          </a:p>
          <a:p>
            <a:pPr lvl="1"/>
            <a:r>
              <a:rPr lang="it-IT" b="1" dirty="0" smtClean="0"/>
              <a:t>È azione fortemente spirituale!</a:t>
            </a:r>
          </a:p>
          <a:p>
            <a:pPr lvl="1"/>
            <a:r>
              <a:rPr lang="it-IT" b="1" dirty="0" smtClean="0"/>
              <a:t>Per elaborare traumi, guarire, ricevere energie</a:t>
            </a:r>
            <a:r>
              <a:rPr lang="it-IT" b="1" dirty="0"/>
              <a:t>, </a:t>
            </a:r>
            <a:r>
              <a:rPr lang="it-IT" b="1" dirty="0" smtClean="0"/>
              <a:t>orientarsi, interpretare </a:t>
            </a:r>
            <a:r>
              <a:rPr lang="it-IT" b="1" dirty="0" smtClean="0"/>
              <a:t>religiosamente la vita</a:t>
            </a:r>
            <a:endParaRPr lang="it-IT" b="1" dirty="0" smtClean="0"/>
          </a:p>
          <a:p>
            <a:pPr lvl="1"/>
            <a:r>
              <a:rPr lang="it-IT" b="1" dirty="0" smtClean="0"/>
              <a:t>È rielaborare </a:t>
            </a:r>
            <a:r>
              <a:rPr lang="it-IT" b="1" dirty="0" smtClean="0"/>
              <a:t>con simboli le esperienze e i </a:t>
            </a:r>
            <a:r>
              <a:rPr lang="it-IT" b="1" dirty="0" smtClean="0"/>
              <a:t>dati</a:t>
            </a:r>
          </a:p>
          <a:p>
            <a:pPr lvl="2"/>
            <a:r>
              <a:rPr lang="it-IT" b="1" dirty="0" smtClean="0"/>
              <a:t>Della vita conscia</a:t>
            </a:r>
          </a:p>
          <a:p>
            <a:pPr lvl="2"/>
            <a:r>
              <a:rPr lang="it-IT" b="1" dirty="0" smtClean="0"/>
              <a:t>Della vita inconscia</a:t>
            </a:r>
            <a:endParaRPr lang="it-IT" b="1" dirty="0" smtClean="0"/>
          </a:p>
          <a:p>
            <a:pPr lvl="1"/>
            <a:r>
              <a:rPr lang="it-IT" b="1" dirty="0" smtClean="0"/>
              <a:t>Richiede autoformazione</a:t>
            </a:r>
            <a:endParaRPr lang="it-IT" b="1" dirty="0" smtClean="0"/>
          </a:p>
          <a:p>
            <a:pPr lvl="1"/>
            <a:r>
              <a:rPr lang="it-IT" b="1" dirty="0" smtClean="0"/>
              <a:t>Capacità di analisi </a:t>
            </a:r>
            <a:r>
              <a:rPr lang="it-IT" b="1" dirty="0" smtClean="0"/>
              <a:t>e sintesi</a:t>
            </a:r>
          </a:p>
          <a:p>
            <a:pPr lvl="1"/>
            <a:r>
              <a:rPr lang="it-IT" b="1" dirty="0" smtClean="0"/>
              <a:t>Riflessività</a:t>
            </a:r>
          </a:p>
          <a:p>
            <a:pPr lvl="1"/>
            <a:r>
              <a:rPr lang="it-IT" b="1" dirty="0" smtClean="0"/>
              <a:t>Tempo di formazione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3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4. Alcuni approfondimenti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60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4. Alcuni approfondimenti</a:t>
            </a:r>
            <a:br>
              <a:rPr lang="it-IT" sz="2400" dirty="0"/>
            </a:br>
            <a:r>
              <a:rPr lang="it-IT" sz="2400" dirty="0"/>
              <a:t>Inserire nei percorsi diocesani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gli </a:t>
            </a:r>
            <a:r>
              <a:rPr lang="it-IT" sz="2400" dirty="0"/>
              <a:t>elementi della </a:t>
            </a:r>
            <a:r>
              <a:rPr lang="it-IT" sz="2400" dirty="0" smtClean="0"/>
              <a:t>missione</a:t>
            </a: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Inserire nella pastorale inter </a:t>
            </a:r>
            <a:r>
              <a:rPr lang="it-IT" dirty="0" err="1" smtClean="0"/>
              <a:t>gentes</a:t>
            </a:r>
            <a:r>
              <a:rPr lang="it-IT" dirty="0" smtClean="0"/>
              <a:t> lo </a:t>
            </a:r>
            <a:r>
              <a:rPr lang="it-IT" b="1" dirty="0" smtClean="0"/>
              <a:t>stile di missione ad </a:t>
            </a:r>
            <a:r>
              <a:rPr lang="it-IT" b="1" dirty="0" err="1" smtClean="0"/>
              <a:t>gentes</a:t>
            </a:r>
            <a:endParaRPr lang="it-IT" b="1" dirty="0" smtClean="0"/>
          </a:p>
          <a:p>
            <a:pPr lvl="1"/>
            <a:r>
              <a:rPr lang="it-IT" b="1" dirty="0" smtClean="0"/>
              <a:t>Partire</a:t>
            </a:r>
            <a:r>
              <a:rPr lang="it-IT" dirty="0" smtClean="0"/>
              <a:t> (uscire da se stessi, essere mossi dalla condivisione dell’amore di Dio, avere la giustizia come compito di vita</a:t>
            </a:r>
          </a:p>
          <a:p>
            <a:pPr lvl="1"/>
            <a:r>
              <a:rPr lang="it-IT" b="1" dirty="0" smtClean="0"/>
              <a:t>Inserirsi</a:t>
            </a:r>
            <a:r>
              <a:rPr lang="it-IT" dirty="0" smtClean="0"/>
              <a:t> (relativizzarsi, mettersi a livello, entrare in relazione, conoscere i valori della cultura, acquisire modi di vita)</a:t>
            </a:r>
          </a:p>
          <a:p>
            <a:pPr lvl="1"/>
            <a:r>
              <a:rPr lang="it-IT" b="1" dirty="0" smtClean="0"/>
              <a:t>Condividere</a:t>
            </a:r>
            <a:r>
              <a:rPr lang="it-IT" dirty="0" smtClean="0"/>
              <a:t> (bisogni, </a:t>
            </a:r>
            <a:r>
              <a:rPr lang="it-IT" dirty="0"/>
              <a:t>speranze, cammini, </a:t>
            </a:r>
            <a:r>
              <a:rPr lang="it-IT" dirty="0" smtClean="0"/>
              <a:t>testimonianze, energie spirituali, rivelazioni)</a:t>
            </a:r>
          </a:p>
          <a:p>
            <a:pPr lvl="1"/>
            <a:r>
              <a:rPr lang="it-IT" b="1" dirty="0" smtClean="0"/>
              <a:t>Ritornare</a:t>
            </a:r>
            <a:r>
              <a:rPr lang="it-IT" dirty="0" smtClean="0"/>
              <a:t> (rispettare, decentrarsi, lodare Dio, rigenerarsi)</a:t>
            </a:r>
          </a:p>
          <a:p>
            <a:pPr lvl="1"/>
            <a:r>
              <a:rPr lang="it-IT" dirty="0" smtClean="0"/>
              <a:t>(</a:t>
            </a:r>
            <a:r>
              <a:rPr lang="it-IT" b="1" dirty="0" smtClean="0"/>
              <a:t>ripartire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8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4. Alcuni approfondimenti</a:t>
            </a:r>
            <a:br>
              <a:rPr lang="it-IT" sz="2400" dirty="0"/>
            </a:br>
            <a:r>
              <a:rPr lang="it-IT" sz="2400" dirty="0"/>
              <a:t>Inserire nei percorsi diocesani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gli </a:t>
            </a:r>
            <a:r>
              <a:rPr lang="it-IT" sz="2400" dirty="0"/>
              <a:t>elementi della </a:t>
            </a:r>
            <a:r>
              <a:rPr lang="it-IT" sz="2400" dirty="0" smtClean="0"/>
              <a:t>missione</a:t>
            </a: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quattro vie della missione</a:t>
            </a:r>
          </a:p>
          <a:p>
            <a:pPr lvl="1"/>
            <a:r>
              <a:rPr lang="it-IT" dirty="0" smtClean="0"/>
              <a:t>Evangelizzare le promesse di Dio</a:t>
            </a:r>
          </a:p>
          <a:p>
            <a:pPr lvl="1"/>
            <a:r>
              <a:rPr lang="it-IT" dirty="0" smtClean="0"/>
              <a:t>La promozione e lo sviluppo integrale</a:t>
            </a:r>
          </a:p>
          <a:p>
            <a:pPr lvl="1"/>
            <a:r>
              <a:rPr lang="it-IT" dirty="0" smtClean="0"/>
              <a:t>La cultura e i dinamismi culturali</a:t>
            </a:r>
          </a:p>
          <a:p>
            <a:pPr lvl="1"/>
            <a:r>
              <a:rPr lang="it-IT" dirty="0" smtClean="0"/>
              <a:t>I dinamismi salvifici e spirituali delle religioni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5. </a:t>
            </a:r>
            <a:r>
              <a:rPr lang="it-IT" sz="3200" dirty="0" smtClean="0"/>
              <a:t>Di cosa abbiamo bisogno?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Uscire</a:t>
            </a:r>
            <a:r>
              <a:rPr lang="it-IT" dirty="0" smtClean="0"/>
              <a:t> dalla ambiguità missionaria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Testimonianza </a:t>
            </a:r>
            <a:r>
              <a:rPr lang="it-IT" b="1" i="1" dirty="0" smtClean="0"/>
              <a:t>e annuncio della promessa cristiana</a:t>
            </a:r>
            <a:endParaRPr lang="it-IT" b="1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Abilitarsi come </a:t>
            </a:r>
            <a:r>
              <a:rPr lang="it-IT" dirty="0" err="1" smtClean="0"/>
              <a:t>equipes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3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4.2 </a:t>
            </a:r>
            <a:r>
              <a:rPr lang="it-IT" b="1" dirty="0"/>
              <a:t>Testimonianza </a:t>
            </a:r>
            <a:r>
              <a:rPr lang="it-IT" b="1" i="1" dirty="0"/>
              <a:t>e annuncio della promessa </a:t>
            </a:r>
            <a:r>
              <a:rPr lang="it-IT" b="1" i="1" dirty="0" smtClean="0"/>
              <a:t>cristiana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L’offerta dei CMD è troppo sbilanciata sul versante delle «testimonianze»?</a:t>
            </a:r>
          </a:p>
          <a:p>
            <a:r>
              <a:rPr lang="it-IT" b="1" dirty="0" smtClean="0"/>
              <a:t>Oltre la narratività…la riflessività</a:t>
            </a:r>
          </a:p>
          <a:p>
            <a:r>
              <a:rPr lang="it-IT" b="1" dirty="0" smtClean="0"/>
              <a:t>Necessità di inserirsi nei processi di annuncio cioè proposta della «promessa» evangelica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096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4.1 </a:t>
            </a:r>
            <a:r>
              <a:rPr lang="it-IT" dirty="0"/>
              <a:t>Uscire dalla ambiguità </a:t>
            </a:r>
            <a:r>
              <a:rPr lang="it-IT" dirty="0" smtClean="0"/>
              <a:t>missionaria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Ritornare a studiare la missione: il vocabolario</a:t>
            </a:r>
          </a:p>
          <a:p>
            <a:r>
              <a:rPr lang="it-IT" b="1" dirty="0" smtClean="0"/>
              <a:t>Declinare i soggetti missionari</a:t>
            </a:r>
          </a:p>
          <a:p>
            <a:pPr lvl="1"/>
            <a:r>
              <a:rPr lang="it-IT" b="1" dirty="0" smtClean="0"/>
              <a:t>La prospettiva messianica</a:t>
            </a:r>
          </a:p>
          <a:p>
            <a:pPr lvl="1"/>
            <a:r>
              <a:rPr lang="it-IT" b="1" dirty="0" smtClean="0"/>
              <a:t>La prospettiva pneumatica</a:t>
            </a:r>
          </a:p>
          <a:p>
            <a:r>
              <a:rPr lang="it-IT" b="1" dirty="0" smtClean="0"/>
              <a:t>Ricomprendere la promessa e le narrazioni del messaggio cristiano</a:t>
            </a:r>
          </a:p>
          <a:p>
            <a:pPr lvl="1"/>
            <a:r>
              <a:rPr lang="it-IT" b="1" dirty="0" smtClean="0"/>
              <a:t>Dalla prospettiva della personale salvezza</a:t>
            </a:r>
          </a:p>
          <a:p>
            <a:pPr lvl="1"/>
            <a:r>
              <a:rPr lang="it-IT" b="1" dirty="0" smtClean="0"/>
              <a:t>Alla prospettiva della vocazione alla collaborazione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13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4.3 </a:t>
            </a:r>
            <a:r>
              <a:rPr lang="it-IT" dirty="0" smtClean="0"/>
              <a:t>Abilitarsi come </a:t>
            </a:r>
            <a:r>
              <a:rPr lang="it-IT" dirty="0" err="1" smtClean="0"/>
              <a:t>equipes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Le </a:t>
            </a:r>
            <a:r>
              <a:rPr lang="it-IT" b="1" dirty="0" err="1" smtClean="0"/>
              <a:t>equipes</a:t>
            </a:r>
            <a:r>
              <a:rPr lang="it-IT" b="1" dirty="0" smtClean="0"/>
              <a:t> come realtà di </a:t>
            </a:r>
            <a:r>
              <a:rPr lang="it-IT" b="1" dirty="0" smtClean="0"/>
              <a:t>animazione e guida </a:t>
            </a:r>
            <a:r>
              <a:rPr lang="it-IT" b="1" smtClean="0"/>
              <a:t>di comunità</a:t>
            </a:r>
            <a:endParaRPr lang="it-IT" b="1" dirty="0" smtClean="0"/>
          </a:p>
          <a:p>
            <a:pPr lvl="1"/>
            <a:r>
              <a:rPr lang="it-IT" b="1" dirty="0" smtClean="0"/>
              <a:t>La conoscenza missiologica di base</a:t>
            </a:r>
          </a:p>
          <a:p>
            <a:pPr lvl="1"/>
            <a:r>
              <a:rPr lang="it-IT" b="1" dirty="0" smtClean="0"/>
              <a:t>Analisi delle risorse e dei carismi</a:t>
            </a:r>
          </a:p>
          <a:p>
            <a:pPr lvl="1"/>
            <a:r>
              <a:rPr lang="it-IT" b="1" dirty="0" smtClean="0"/>
              <a:t>La competenza progettativa</a:t>
            </a:r>
          </a:p>
          <a:p>
            <a:pPr lvl="1"/>
            <a:r>
              <a:rPr lang="it-IT" b="1" dirty="0" smtClean="0"/>
              <a:t>La competenza comunicativa</a:t>
            </a:r>
          </a:p>
          <a:p>
            <a:pPr lvl="1"/>
            <a:r>
              <a:rPr lang="it-IT" b="1" dirty="0" smtClean="0"/>
              <a:t>La competenza mediatica</a:t>
            </a:r>
          </a:p>
          <a:p>
            <a:pPr lvl="1"/>
            <a:r>
              <a:rPr lang="it-IT" b="1" dirty="0" smtClean="0"/>
              <a:t>La competenza formativa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26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restituzione dei Laboratori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Chi siamo?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Quale è il sogno?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Cosa abbiamo detto e proposto?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Alcuni </a:t>
            </a:r>
            <a:r>
              <a:rPr lang="it-IT" dirty="0" smtClean="0"/>
              <a:t>approfondimenti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 cosa abbiamo bisogno?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0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1. Chi </a:t>
            </a:r>
            <a:r>
              <a:rPr lang="it-IT" sz="3200" dirty="0"/>
              <a:t>siamo?</a:t>
            </a:r>
            <a:br>
              <a:rPr lang="it-IT" sz="3200" dirty="0"/>
            </a:br>
            <a:r>
              <a:rPr lang="it-IT" sz="3200" dirty="0" smtClean="0"/>
              <a:t>2. Quale </a:t>
            </a:r>
            <a:r>
              <a:rPr lang="it-IT" sz="3200" dirty="0"/>
              <a:t>è il sogno?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2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siamo? Il soggetto </a:t>
            </a:r>
            <a:br>
              <a:rPr lang="it-IT" dirty="0" smtClean="0"/>
            </a:br>
            <a:r>
              <a:rPr lang="it-IT" dirty="0" smtClean="0"/>
              <a:t>della ricerca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È un soggetto qualificato: </a:t>
            </a:r>
          </a:p>
          <a:p>
            <a:pPr lvl="1"/>
            <a:r>
              <a:rPr lang="it-IT" dirty="0" smtClean="0"/>
              <a:t>60 (70) direttori</a:t>
            </a:r>
          </a:p>
          <a:p>
            <a:pPr lvl="1"/>
            <a:r>
              <a:rPr lang="it-IT" dirty="0" smtClean="0"/>
              <a:t>100 collaboratori</a:t>
            </a:r>
          </a:p>
          <a:p>
            <a:r>
              <a:rPr lang="it-IT" dirty="0" smtClean="0"/>
              <a:t>È un soggetto con «domande»</a:t>
            </a:r>
          </a:p>
          <a:p>
            <a:pPr lvl="1"/>
            <a:r>
              <a:rPr lang="it-IT" dirty="0" smtClean="0"/>
              <a:t>51 iscritti al lab 1 + 53 al lab 3!</a:t>
            </a:r>
          </a:p>
          <a:p>
            <a:pPr lvl="1"/>
            <a:r>
              <a:rPr lang="it-IT" dirty="0" smtClean="0"/>
              <a:t>34 al lab 6</a:t>
            </a:r>
          </a:p>
          <a:p>
            <a:pPr lvl="1"/>
            <a:r>
              <a:rPr lang="it-IT" dirty="0" smtClean="0"/>
              <a:t>17 (lab 2) 17 (lab 4) 19 (lab 5)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siamo? Il soggetto </a:t>
            </a:r>
            <a:br>
              <a:rPr lang="it-IT" dirty="0" smtClean="0"/>
            </a:br>
            <a:r>
              <a:rPr lang="it-IT" dirty="0" smtClean="0"/>
              <a:t>della ricerca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È un </a:t>
            </a:r>
            <a:r>
              <a:rPr lang="it-IT" dirty="0" smtClean="0"/>
              <a:t>soggetto (le nostre ricchezze)</a:t>
            </a:r>
          </a:p>
          <a:p>
            <a:pPr lvl="1"/>
            <a:r>
              <a:rPr lang="it-IT" dirty="0" smtClean="0"/>
              <a:t>Generoso e coraggioso, mosso dal desiderio di dare…</a:t>
            </a:r>
          </a:p>
          <a:p>
            <a:pPr lvl="1"/>
            <a:r>
              <a:rPr lang="it-IT" dirty="0" smtClean="0"/>
              <a:t>Vicino alle persone</a:t>
            </a:r>
          </a:p>
          <a:p>
            <a:pPr lvl="1"/>
            <a:r>
              <a:rPr lang="it-IT" dirty="0" smtClean="0"/>
              <a:t>Desideroso di aiutare il regno di Dio</a:t>
            </a:r>
          </a:p>
          <a:p>
            <a:pPr lvl="1"/>
            <a:r>
              <a:rPr lang="it-IT" dirty="0" smtClean="0"/>
              <a:t>Che entra in relazione con le altre culture e interagisce con esse</a:t>
            </a:r>
          </a:p>
          <a:p>
            <a:pPr lvl="1"/>
            <a:r>
              <a:rPr lang="it-IT" dirty="0" smtClean="0"/>
              <a:t>Essenziale</a:t>
            </a:r>
          </a:p>
          <a:p>
            <a:pPr lvl="1"/>
            <a:r>
              <a:rPr lang="it-IT" dirty="0" smtClean="0"/>
              <a:t>Che si lascia guidare dal Vangelo</a:t>
            </a:r>
          </a:p>
          <a:p>
            <a:pPr lvl="1"/>
            <a:r>
              <a:rPr lang="it-IT" dirty="0" smtClean="0"/>
              <a:t>Attento alle narrazioni…e troppo narrativo</a:t>
            </a:r>
          </a:p>
          <a:p>
            <a:pPr lvl="1"/>
            <a:r>
              <a:rPr lang="it-IT" dirty="0" smtClean="0"/>
              <a:t>….</a:t>
            </a:r>
          </a:p>
          <a:p>
            <a:r>
              <a:rPr lang="it-IT" dirty="0" smtClean="0"/>
              <a:t>Il popolo della missione!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1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Cosa abbiamo detto?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Cosa ci hanno detto?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Cosa abbiamo detto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Cosa abbiamo proposto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53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3.1 Cosa ci hanno detto?</a:t>
            </a:r>
            <a:br>
              <a:rPr lang="it-IT" sz="3200" dirty="0" smtClean="0"/>
            </a:br>
            <a:r>
              <a:rPr lang="it-IT" sz="2400" b="1" dirty="0" err="1"/>
              <a:t>Mons</a:t>
            </a:r>
            <a:r>
              <a:rPr lang="it-IT" sz="2400" b="1" dirty="0"/>
              <a:t>. </a:t>
            </a:r>
            <a:r>
              <a:rPr lang="it-IT" sz="2400" b="1" dirty="0" smtClean="0"/>
              <a:t>Galantino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Realizzare l’obiettivo di rendere tutta la comunità soggetto di missione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Tutta la pastorale deve essere «informata» (=assumere la forma» di missione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Far entrare la missione nella pastorale ordinaria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b="1" dirty="0" smtClean="0"/>
              <a:t>Togliere i CMD dalla marginalità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b="1" dirty="0" smtClean="0"/>
              <a:t>Una rinnovata teologia della missione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b="1" dirty="0" smtClean="0"/>
              <a:t>Migliore comunicazione tra </a:t>
            </a:r>
            <a:r>
              <a:rPr lang="it-IT" b="1" dirty="0" err="1" smtClean="0"/>
              <a:t>chiea</a:t>
            </a:r>
            <a:r>
              <a:rPr lang="it-IT" b="1" dirty="0" smtClean="0"/>
              <a:t> locale e azione missionaria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b="1" dirty="0" smtClean="0"/>
              <a:t>Fare sistema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Rinnovata funzione di </a:t>
            </a:r>
            <a:r>
              <a:rPr lang="it-IT" b="1" dirty="0" err="1" smtClean="0"/>
              <a:t>Missio</a:t>
            </a:r>
            <a:endParaRPr lang="it-IT" b="1" dirty="0" smtClean="0"/>
          </a:p>
          <a:p>
            <a:pPr marL="514350" indent="-514350">
              <a:buFont typeface="+mj-lt"/>
              <a:buAutoNum type="arabicPeriod"/>
            </a:pPr>
            <a:endParaRPr lang="it-IT" b="1" dirty="0"/>
          </a:p>
          <a:p>
            <a:pPr marL="400050" lvl="1" indent="0">
              <a:buNone/>
            </a:pPr>
            <a:r>
              <a:rPr lang="it-IT" b="1" i="1" dirty="0" smtClean="0"/>
              <a:t>= Introdurre nella pastorale lo stile ad </a:t>
            </a:r>
            <a:r>
              <a:rPr lang="it-IT" b="1" i="1" dirty="0" err="1" smtClean="0"/>
              <a:t>gentes</a:t>
            </a:r>
            <a:r>
              <a:rPr lang="it-IT" b="1" i="1" dirty="0" smtClean="0"/>
              <a:t>!</a:t>
            </a:r>
            <a:endParaRPr lang="it-IT" b="1" i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65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sogno di </a:t>
            </a:r>
            <a:r>
              <a:rPr lang="it-IT" dirty="0" err="1" smtClean="0"/>
              <a:t>francesco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Introdurre nella pastorale ordinaria il modello missionario di </a:t>
            </a:r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endParaRPr lang="it-IT" dirty="0" smtClean="0"/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Le fonti della Evangelizzazione: GS, AG, EN</a:t>
            </a:r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Lo Spirito di Dio presente nei deserti e nelle città</a:t>
            </a:r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Evangelizzazione come "vangelo« </a:t>
            </a:r>
            <a:r>
              <a:rPr lang="it-IT" b="1" i="1" dirty="0"/>
              <a:t>prima</a:t>
            </a:r>
            <a:r>
              <a:rPr lang="it-IT" b="1" dirty="0"/>
              <a:t> della dottrina</a:t>
            </a:r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Il vangelo della risurrezione </a:t>
            </a:r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Il vangelo come trasformazione sociale</a:t>
            </a:r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Tutti discepoli-missionari</a:t>
            </a:r>
          </a:p>
          <a:p>
            <a:pPr marL="914400" lvl="1" indent="-514350">
              <a:buFont typeface="+mj-lt"/>
              <a:buAutoNum type="arabicPeriod"/>
              <a:tabLst>
                <a:tab pos="2063750" algn="l"/>
              </a:tabLst>
            </a:pPr>
            <a:r>
              <a:rPr lang="it-IT" b="1" dirty="0"/>
              <a:t>Il vangelo </a:t>
            </a:r>
            <a:r>
              <a:rPr lang="it-IT" b="1" dirty="0" err="1"/>
              <a:t>ri</a:t>
            </a:r>
            <a:r>
              <a:rPr lang="it-IT" b="1" dirty="0"/>
              <a:t>-legge le diverse dimensioni pastorali (lettura kerigmatica)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di_puu">
  <a:themeElements>
    <a:clrScheme name="meddi_pu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di_puu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di_pu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meddi_puu</Template>
  <TotalTime>2736</TotalTime>
  <Words>991</Words>
  <Application>Microsoft Office PowerPoint</Application>
  <PresentationFormat>Presentazione su schermo (4:3)</PresentationFormat>
  <Paragraphs>272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Britannic Bold</vt:lpstr>
      <vt:lpstr>Calibri</vt:lpstr>
      <vt:lpstr>Cambria</vt:lpstr>
      <vt:lpstr>Times New Roman</vt:lpstr>
      <vt:lpstr>meddi_puu</vt:lpstr>
      <vt:lpstr>Personalizza struttura</vt:lpstr>
      <vt:lpstr>“Sognate anche voi questa Chiesa”.  Per una progettualità missionaria alla luce dell’Evangelii Gaudium.  Laboratori di approfondimento 9° Convegno nazionale dei direttori e delle equipe dei CMD. Sacrofano di Roma 8-10 giugno 2017  Restituzione dei lavori </vt:lpstr>
      <vt:lpstr>Sognare! </vt:lpstr>
      <vt:lpstr>La restituzione dei Laboratori</vt:lpstr>
      <vt:lpstr>1. Chi siamo? 2. Quale è il sogno? </vt:lpstr>
      <vt:lpstr>Chi siamo? Il soggetto  della ricerca</vt:lpstr>
      <vt:lpstr>Chi siamo? Il soggetto  della ricerca</vt:lpstr>
      <vt:lpstr>3. Cosa abbiamo detto? </vt:lpstr>
      <vt:lpstr>3.1 Cosa ci hanno detto? Mons. Galantino</vt:lpstr>
      <vt:lpstr>Il sogno di francesco</vt:lpstr>
      <vt:lpstr>le piste di ricerca dei laboratori</vt:lpstr>
      <vt:lpstr>3.2 Cosa abbiamo detto? </vt:lpstr>
      <vt:lpstr>3.2 Cosa abbiamo detto? </vt:lpstr>
      <vt:lpstr>3.2 Cosa abbiamo detto? </vt:lpstr>
      <vt:lpstr>3.2 Cosa abbiamo detto? </vt:lpstr>
      <vt:lpstr>3.2 Cosa abbiamo detto? </vt:lpstr>
      <vt:lpstr>3.2 Cosa abbiamo detto? </vt:lpstr>
      <vt:lpstr>3.2 Cosa abbiamo detto? </vt:lpstr>
      <vt:lpstr>3.2 Cosa abbiamo detto? </vt:lpstr>
      <vt:lpstr>3.2 Cosa abbiamo detto? </vt:lpstr>
      <vt:lpstr>4. Alcuni approfondimenti</vt:lpstr>
      <vt:lpstr>4. Alcuni approfondimenti Inserire nei percorsi diocesani  gli elementi della missione</vt:lpstr>
      <vt:lpstr>4. Alcuni approfondimenti Inserire nei percorsi diocesani  gli elementi della missione</vt:lpstr>
      <vt:lpstr>5. Di cosa abbiamo bisogno?</vt:lpstr>
      <vt:lpstr>4.2 Testimonianza e annuncio della promessa cristiana</vt:lpstr>
      <vt:lpstr>4.1 Uscire dalla ambiguità missionaria</vt:lpstr>
      <vt:lpstr>4.3 Abilitarsi come equipes</vt:lpstr>
    </vt:vector>
  </TitlesOfParts>
  <Company>AESP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Catechesi missionaria</dc:title>
  <dc:creator>TT</dc:creator>
  <cp:lastModifiedBy>luciano meddi</cp:lastModifiedBy>
  <cp:revision>240</cp:revision>
  <cp:lastPrinted>2017-06-08T06:09:49Z</cp:lastPrinted>
  <dcterms:created xsi:type="dcterms:W3CDTF">2009-10-15T15:20:50Z</dcterms:created>
  <dcterms:modified xsi:type="dcterms:W3CDTF">2017-06-10T06:24:40Z</dcterms:modified>
</cp:coreProperties>
</file>